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310" r:id="rId5"/>
    <p:sldId id="261" r:id="rId6"/>
    <p:sldId id="292" r:id="rId7"/>
    <p:sldId id="325" r:id="rId8"/>
    <p:sldId id="291" r:id="rId9"/>
    <p:sldId id="322" r:id="rId10"/>
    <p:sldId id="317" r:id="rId11"/>
    <p:sldId id="262" r:id="rId12"/>
    <p:sldId id="288" r:id="rId13"/>
    <p:sldId id="265" r:id="rId14"/>
    <p:sldId id="294" r:id="rId15"/>
    <p:sldId id="326" r:id="rId16"/>
    <p:sldId id="267" r:id="rId17"/>
    <p:sldId id="320" r:id="rId18"/>
    <p:sldId id="319" r:id="rId19"/>
    <p:sldId id="290" r:id="rId20"/>
    <p:sldId id="268" r:id="rId21"/>
    <p:sldId id="269" r:id="rId22"/>
    <p:sldId id="270" r:id="rId23"/>
    <p:sldId id="273" r:id="rId24"/>
    <p:sldId id="285" r:id="rId25"/>
    <p:sldId id="286" r:id="rId26"/>
    <p:sldId id="276" r:id="rId27"/>
    <p:sldId id="298" r:id="rId28"/>
    <p:sldId id="313" r:id="rId29"/>
    <p:sldId id="312" r:id="rId30"/>
    <p:sldId id="327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9" autoAdjust="0"/>
    <p:restoredTop sz="94467"/>
  </p:normalViewPr>
  <p:slideViewPr>
    <p:cSldViewPr snapToGrid="0" snapToObjects="1">
      <p:cViewPr>
        <p:scale>
          <a:sx n="84" d="100"/>
          <a:sy n="84" d="100"/>
        </p:scale>
        <p:origin x="88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3923-221C-9445-9E60-1BAACE559A93}" type="datetimeFigureOut">
              <a:rPr lang="en-US" smtClean="0"/>
              <a:t>12/28/18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E31C9-9602-A542-B890-3472B2796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6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E31C9-9602-A542-B890-3472B2796654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E31C9-9602-A542-B890-3472B27966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9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dependence</a:t>
            </a:r>
          </a:p>
          <a:p>
            <a:r>
              <a:rPr lang="en-US" dirty="0"/>
              <a:t>model independence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E31C9-9602-A542-B890-3472B27966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8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1BF7-5442-7E41-9053-00D077663DD6}" type="datetime1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3C21-D699-664B-997E-552BDD7DDD59}" type="datetime1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89A-4822-2D44-B7B7-71FCA810C86A}" type="datetime1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5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3450A-6B6A-9C47-85D8-4467E211C6E6}" type="datetime1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3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7DA9-AEBA-0E4E-9F96-21168F5A5E7D}" type="datetime1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E730-29EF-7145-A3E2-8F789D191438}" type="datetime1">
              <a:rPr lang="en-US" smtClean="0"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5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11E1-73FF-CE4C-9D67-2175F5FC667F}" type="datetime1">
              <a:rPr lang="en-US" smtClean="0"/>
              <a:t>12/28/18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0156-17BC-F840-86F5-EF7A549C56AB}" type="datetime1">
              <a:rPr lang="en-US" smtClean="0"/>
              <a:t>12/28/18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2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E1FC-3D18-3945-95FB-12BE62695FBA}" type="datetime1">
              <a:rPr lang="en-US" smtClean="0"/>
              <a:t>12/28/18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0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39BC-5BB7-2C4A-8F30-AFB2D50F3D81}" type="datetime1">
              <a:rPr lang="en-US" smtClean="0"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8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B184-705D-7F42-A990-FC4F9FE43EE1}" type="datetime1">
              <a:rPr lang="en-US" smtClean="0"/>
              <a:t>12/28/18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7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486A8-1545-FE4E-8968-B24162EDE16D}" type="datetime1">
              <a:rPr lang="en-US" smtClean="0"/>
              <a:t>12/28/18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5C2E3-A2B8-2844-8BEC-7C585C2BB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4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5" Type="http://schemas.openxmlformats.org/officeDocument/2006/relationships/image" Target="../media/image34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0.png"/><Relationship Id="rId5" Type="http://schemas.openxmlformats.org/officeDocument/2006/relationships/image" Target="../media/image450.png"/><Relationship Id="rId6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00.png"/><Relationship Id="rId7" Type="http://schemas.openxmlformats.org/officeDocument/2006/relationships/image" Target="../media/image410.png"/><Relationship Id="rId8" Type="http://schemas.openxmlformats.org/officeDocument/2006/relationships/image" Target="../media/image43.png"/><Relationship Id="rId9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5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1.wmf"/><Relationship Id="rId7" Type="http://schemas.openxmlformats.org/officeDocument/2006/relationships/image" Target="../media/image5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70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800.png"/><Relationship Id="rId5" Type="http://schemas.openxmlformats.org/officeDocument/2006/relationships/image" Target="../media/image810.pn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77.png"/><Relationship Id="rId5" Type="http://schemas.openxmlformats.org/officeDocument/2006/relationships/image" Target="../media/image110.png"/><Relationship Id="rId6" Type="http://schemas.openxmlformats.org/officeDocument/2006/relationships/image" Target="../media/image15.png"/><Relationship Id="rId7" Type="http://schemas.openxmlformats.org/officeDocument/2006/relationships/image" Target="../media/image130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134" y="2721933"/>
            <a:ext cx="9144000" cy="1470583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Non-</a:t>
            </a:r>
            <a:r>
              <a:rPr lang="en-US" altLang="zh-CN" b="1" dirty="0" err="1" smtClean="0"/>
              <a:t>leptonic</a:t>
            </a:r>
            <a:r>
              <a:rPr lang="en-US" altLang="zh-CN" b="1" dirty="0" smtClean="0"/>
              <a:t> </a:t>
            </a:r>
            <a:r>
              <a:rPr lang="en-US" b="1" dirty="0" smtClean="0"/>
              <a:t> </a:t>
            </a:r>
            <a:r>
              <a:rPr lang="en-US" b="1" dirty="0"/>
              <a:t>Weak Decays </a:t>
            </a:r>
            <a:r>
              <a:rPr lang="en-US" b="1" dirty="0" smtClean="0"/>
              <a:t>of Charmed Baryons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013" y="4495442"/>
            <a:ext cx="9144000" cy="1373971"/>
          </a:xfrm>
        </p:spPr>
        <p:txBody>
          <a:bodyPr/>
          <a:lstStyle/>
          <a:p>
            <a:r>
              <a:rPr lang="en-US" altLang="zh-CN" sz="3600" dirty="0" smtClean="0"/>
              <a:t>Fanrong Xu</a:t>
            </a:r>
            <a:endParaRPr lang="en-US" sz="3600" dirty="0"/>
          </a:p>
          <a:p>
            <a:r>
              <a:rPr lang="en-US" altLang="zh-CN" sz="3600" dirty="0" smtClean="0"/>
              <a:t>Jinan University</a:t>
            </a:r>
            <a:r>
              <a:rPr lang="zh-CN" altLang="en-US" sz="3600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44079" y="5869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December 29, 2018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4" y="91667"/>
            <a:ext cx="10974613" cy="2327341"/>
          </a:xfrm>
          <a:prstGeom prst="rect">
            <a:avLst/>
          </a:prstGeom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32" y="5047899"/>
            <a:ext cx="1529715" cy="16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u="sng" dirty="0" smtClean="0"/>
              <a:t>Fac. vs. NF. contribution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processes only have fac. contribution</a:t>
            </a:r>
          </a:p>
          <a:p>
            <a:endParaRPr lang="en-US" dirty="0"/>
          </a:p>
          <a:p>
            <a:r>
              <a:rPr lang="en-US" dirty="0" smtClean="0"/>
              <a:t>Some only have </a:t>
            </a:r>
            <a:r>
              <a:rPr lang="en-US" dirty="0" err="1" smtClean="0"/>
              <a:t>nf</a:t>
            </a:r>
            <a:r>
              <a:rPr lang="en-US" dirty="0" smtClean="0"/>
              <a:t>. contribution</a:t>
            </a:r>
          </a:p>
          <a:p>
            <a:endParaRPr lang="en-US" dirty="0"/>
          </a:p>
          <a:p>
            <a:r>
              <a:rPr lang="en-US" dirty="0" smtClean="0"/>
              <a:t>Some have both fac. &amp; </a:t>
            </a:r>
            <a:r>
              <a:rPr lang="en-US" dirty="0" err="1" smtClean="0"/>
              <a:t>nf</a:t>
            </a:r>
            <a:r>
              <a:rPr lang="en-US" dirty="0" smtClean="0"/>
              <a:t>. contribution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BF of </a:t>
            </a:r>
            <a:r>
              <a:rPr lang="en-US" u="sng" dirty="0" err="1"/>
              <a:t>Cabbibo</a:t>
            </a:r>
            <a:r>
              <a:rPr lang="en-US" u="sng" dirty="0"/>
              <a:t>-favored decays in 1990s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9" y="1909528"/>
            <a:ext cx="9410700" cy="2993813"/>
          </a:xfrm>
          <a:prstGeom prst="rect">
            <a:avLst/>
          </a:prstGeom>
        </p:spPr>
      </p:pic>
      <p:sp>
        <p:nvSpPr>
          <p:cNvPr id="6" name="文字方塊 7"/>
          <p:cNvSpPr txBox="1">
            <a:spLocks noChangeArrowheads="1"/>
          </p:cNvSpPr>
          <p:nvPr/>
        </p:nvSpPr>
        <p:spPr bwMode="auto">
          <a:xfrm>
            <a:off x="1654916" y="1532228"/>
            <a:ext cx="944575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 dirty="0">
                <a:solidFill>
                  <a:srgbClr val="0000FF"/>
                </a:solidFill>
              </a:rPr>
              <a:t>         RQM       Pole        Pole          RQM           Pole         C.A.</a:t>
            </a:r>
            <a:endParaRPr lang="zh-TW" altLang="en-US" sz="2000" b="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1221" y="2582071"/>
            <a:ext cx="441615" cy="1532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6"/>
              <p:cNvSpPr txBox="1">
                <a:spLocks noChangeArrowheads="1"/>
              </p:cNvSpPr>
              <p:nvPr/>
            </p:nvSpPr>
            <p:spPr bwMode="auto">
              <a:xfrm>
                <a:off x="1371032" y="5122181"/>
                <a:ext cx="9451865" cy="1600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342900" indent="-342900">
                  <a:spcBef>
                    <a:spcPct val="50000"/>
                  </a:spcBef>
                  <a:buFont typeface="Wingdings" charset="2"/>
                  <a:buChar char="§"/>
                </a:pPr>
                <a:r>
                  <a:rPr lang="en-US" altLang="zh-TW" sz="2000" dirty="0"/>
                  <a:t>Non-</a:t>
                </a:r>
                <a:r>
                  <a:rPr lang="en-US" altLang="zh-TW" sz="2000" dirty="0" err="1"/>
                  <a:t>factorizable</a:t>
                </a:r>
                <a:r>
                  <a:rPr lang="en-US" altLang="zh-TW" sz="2000" dirty="0"/>
                  <a:t> contributions play an essential role  </a:t>
                </a:r>
              </a:p>
              <a:p>
                <a:pPr marL="1085850" lvl="1" indent="-342900">
                  <a:spcBef>
                    <a:spcPct val="50000"/>
                  </a:spcBef>
                  <a:buFont typeface="Wingdings" charset="2"/>
                  <a:buChar char="§"/>
                </a:pPr>
                <a:r>
                  <a:rPr lang="en-US" altLang="zh-TW" sz="1600" dirty="0">
                    <a:sym typeface="Symbol" panose="05050102010706020507" pitchFamily="18" charset="2"/>
                  </a:rPr>
                  <a:t></a:t>
                </a:r>
                <a:r>
                  <a:rPr lang="en-US" altLang="zh-TW" sz="1600" baseline="-25000" dirty="0">
                    <a:sym typeface="Symbol" panose="05050102010706020507" pitchFamily="18" charset="2"/>
                  </a:rPr>
                  <a:t>c</a:t>
                </a:r>
                <a:r>
                  <a:rPr lang="en-US" altLang="zh-TW" sz="1600" baseline="30000" dirty="0"/>
                  <a:t>+</a:t>
                </a:r>
                <a:r>
                  <a:rPr lang="en-US" altLang="zh-TW" sz="1600" dirty="0">
                    <a:sym typeface="Symbol" panose="05050102010706020507" pitchFamily="18" charset="2"/>
                  </a:rPr>
                  <a:t> </a:t>
                </a:r>
                <a:r>
                  <a:rPr lang="en-US" altLang="zh-TW" sz="1600" dirty="0" smtClean="0">
                    <a:sym typeface="Symbol" panose="05050102010706020507" pitchFamily="18" charset="2"/>
                  </a:rPr>
                  <a:t></a:t>
                </a:r>
                <a:r>
                  <a:rPr lang="en-US" altLang="zh-TW" sz="1600" baseline="30000" dirty="0">
                    <a:sym typeface="Symbol" panose="05050102010706020507" pitchFamily="18" charset="2"/>
                  </a:rPr>
                  <a:t>0</a:t>
                </a:r>
                <a:r>
                  <a:rPr lang="en-US" altLang="zh-TW" sz="1600" dirty="0"/>
                  <a:t>K</a:t>
                </a:r>
                <a:r>
                  <a:rPr lang="en-US" altLang="zh-TW" sz="1600" baseline="30000" dirty="0"/>
                  <a:t>+</a:t>
                </a:r>
                <a:r>
                  <a:rPr lang="en-US" altLang="zh-TW" sz="1600" dirty="0"/>
                  <a:t>: only proceed through </a:t>
                </a:r>
                <a:r>
                  <a:rPr lang="en-US" altLang="zh-TW" sz="1600" dirty="0" smtClean="0"/>
                  <a:t>W-exchange</a:t>
                </a:r>
              </a:p>
              <a:p>
                <a:pPr marL="1085850" lvl="1" indent="-342900">
                  <a:spcBef>
                    <a:spcPct val="50000"/>
                  </a:spcBef>
                  <a:buFont typeface="Wingdings" charset="2"/>
                  <a:buChar char="§"/>
                </a:pPr>
                <a:r>
                  <a:rPr lang="en-US" altLang="zh-TW" sz="1600" dirty="0">
                    <a:sym typeface="Symbol" panose="05050102010706020507" pitchFamily="18" charset="2"/>
                  </a:rPr>
                  <a:t></a:t>
                </a:r>
                <a:r>
                  <a:rPr lang="en-US" altLang="zh-TW" sz="1600" baseline="-25000" dirty="0">
                    <a:sym typeface="Symbol" panose="05050102010706020507" pitchFamily="18" charset="2"/>
                  </a:rPr>
                  <a:t>c</a:t>
                </a:r>
                <a:r>
                  <a:rPr lang="en-US" altLang="zh-TW" sz="1600" baseline="30000" dirty="0"/>
                  <a:t>+</a:t>
                </a:r>
                <a:r>
                  <a:rPr lang="en-US" altLang="zh-TW" sz="1600" dirty="0">
                    <a:sym typeface="Symbol" panose="05050102010706020507" pitchFamily="18" charset="2"/>
                  </a:rPr>
                  <a:t> </a:t>
                </a:r>
                <a:r>
                  <a:rPr lang="en-US" altLang="zh-TW" sz="1600" dirty="0" smtClean="0">
                    <a:sym typeface="Symbol" panose="05050102010706020507" pitchFamily="18" charset="2"/>
                  </a:rPr>
                  <a:t></a:t>
                </a:r>
                <a:r>
                  <a:rPr lang="en-US" altLang="zh-TW" sz="1600" baseline="30000" dirty="0">
                    <a:sym typeface="Symbol" panose="05050102010706020507" pitchFamily="18" charset="2"/>
                  </a:rPr>
                  <a:t>+</a:t>
                </a:r>
                <a:r>
                  <a:rPr lang="en-US" altLang="zh-TW" sz="1600" dirty="0">
                    <a:sym typeface="Symbol" panose="05050102010706020507" pitchFamily="18" charset="2"/>
                  </a:rPr>
                  <a:t></a:t>
                </a:r>
                <a:r>
                  <a:rPr lang="en-US" altLang="zh-TW" sz="1600" baseline="30000" dirty="0">
                    <a:sym typeface="Symbol" panose="05050102010706020507" pitchFamily="18" charset="2"/>
                  </a:rPr>
                  <a:t>0</a:t>
                </a:r>
                <a:r>
                  <a:rPr lang="en-US" altLang="zh-TW" sz="1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1600">
                            <a:latin typeface="Cambria Math" charset="0"/>
                          </a:rPr>
                          <m:t>Σ</m:t>
                        </m:r>
                      </m:e>
                      <m:sup>
                        <m:r>
                          <a:rPr lang="en-US" altLang="zh-TW" sz="1600" i="1"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en-US" altLang="zh-TW" sz="1600" i="1">
                        <a:latin typeface="Cambria Math" charset="0"/>
                      </a:rPr>
                      <m:t>𝜂</m:t>
                    </m:r>
                    <m:r>
                      <a:rPr lang="en-US" altLang="zh-TW" sz="1600" i="1">
                        <a:latin typeface="Cambria Math" charset="0"/>
                      </a:rPr>
                      <m:t>, </m:t>
                    </m:r>
                    <m:sSup>
                      <m:sSupPr>
                        <m:ctrlPr>
                          <a:rPr lang="en-US" altLang="zh-TW" sz="1600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1600">
                            <a:latin typeface="Cambria Math" charset="0"/>
                          </a:rPr>
                          <m:t>Σ</m:t>
                        </m:r>
                      </m:e>
                      <m:sup>
                        <m:r>
                          <a:rPr lang="en-US" altLang="zh-TW" sz="1600" i="1">
                            <a:latin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latin typeface="Cambria Math" charset="0"/>
                          </a:rPr>
                          <m:t>𝜂</m:t>
                        </m:r>
                      </m:e>
                      <m:sup>
                        <m:r>
                          <a:rPr lang="en-US" altLang="zh-TW" sz="16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altLang="zh-TW" sz="160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zh-TW" sz="1600" dirty="0"/>
                  <a:t>: </a:t>
                </a:r>
                <a:r>
                  <a:rPr lang="en-US" altLang="zh-TW" sz="1600" dirty="0" smtClean="0"/>
                  <a:t>proceed </a:t>
                </a:r>
                <a:r>
                  <a:rPr lang="en-US" altLang="zh-TW" sz="1600" dirty="0"/>
                  <a:t>through </a:t>
                </a:r>
                <a:r>
                  <a:rPr lang="en-US" altLang="zh-TW" sz="1600" dirty="0" smtClean="0"/>
                  <a:t>W-exchange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or internal W-emission</a:t>
                </a:r>
                <a:endParaRPr lang="en-US" altLang="zh-TW" sz="1600" dirty="0"/>
              </a:p>
              <a:p>
                <a:pPr marL="342900" indent="-342900" eaLnBrk="1" hangingPunct="1">
                  <a:spcBef>
                    <a:spcPct val="50000"/>
                  </a:spcBef>
                  <a:buFont typeface="Wingdings" charset="2"/>
                  <a:buChar char="§"/>
                </a:pPr>
                <a:r>
                  <a:rPr lang="en-US" altLang="zh-TW" sz="2000" dirty="0"/>
                  <a:t>Except current algebra, predictions are generally below experiment</a:t>
                </a:r>
                <a:endParaRPr lang="zh-TW" altLang="en-US" sz="2000" dirty="0"/>
              </a:p>
            </p:txBody>
          </p:sp>
        </mc:Choice>
        <mc:Fallback>
          <p:sp>
            <p:nvSpPr>
              <p:cNvPr id="10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032" y="5122181"/>
                <a:ext cx="9451865" cy="1600438"/>
              </a:xfrm>
              <a:prstGeom prst="rect">
                <a:avLst/>
              </a:prstGeom>
              <a:blipFill rotWithShape="0">
                <a:blip r:embed="rId3"/>
                <a:stretch>
                  <a:fillRect l="-581" t="-1521" b="-60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995801" y="1532229"/>
            <a:ext cx="954235" cy="3371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257" y="3726610"/>
            <a:ext cx="1338660" cy="115398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81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49383" y="62056"/>
                <a:ext cx="11804072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u="sng" dirty="0"/>
                  <a:t>Decay asymmetry </a:t>
                </a:r>
                <a14:m>
                  <m:oMath xmlns:m="http://schemas.openxmlformats.org/officeDocument/2006/math">
                    <m:r>
                      <a:rPr lang="en-US" sz="4000" b="0" i="1" u="sng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4000" u="sng" dirty="0"/>
                  <a:t> of </a:t>
                </a:r>
                <a:r>
                  <a:rPr lang="en-US" sz="4000" u="sng" dirty="0" err="1"/>
                  <a:t>Cabbibo</a:t>
                </a:r>
                <a:r>
                  <a:rPr lang="en-US" sz="4000" u="sng" dirty="0"/>
                  <a:t>-favored decays in 1990s</a:t>
                </a:r>
              </a:p>
            </p:txBody>
          </p:sp>
        </mc:Choice>
        <mc:Fallback xmlns="">
          <p:sp>
            <p:nvSpPr>
              <p:cNvPr id="11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9383" y="62056"/>
                <a:ext cx="11804072" cy="1325563"/>
              </a:xfrm>
              <a:blipFill rotWithShape="0">
                <a:blip r:embed="rId2"/>
                <a:stretch>
                  <a:fillRect l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4" descr="screen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2" y="1365343"/>
            <a:ext cx="8408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5" descr="screen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45" y="2177375"/>
            <a:ext cx="8670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8"/>
          <p:cNvSpPr txBox="1">
            <a:spLocks noChangeArrowheads="1"/>
          </p:cNvSpPr>
          <p:nvPr/>
        </p:nvSpPr>
        <p:spPr bwMode="auto">
          <a:xfrm>
            <a:off x="787651" y="4142312"/>
            <a:ext cx="6838847" cy="274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</a:t>
            </a:r>
            <a:r>
              <a:rPr lang="en-US" altLang="zh-TW" sz="2000" baseline="-25000" dirty="0"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ym typeface="Symbol" panose="05050102010706020507" pitchFamily="18" charset="2"/>
              </a:rPr>
              <a:t> </a:t>
            </a:r>
            <a:r>
              <a:rPr lang="en-US" altLang="zh-TW" sz="2000" baseline="30000" dirty="0"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ym typeface="Symbol" panose="05050102010706020507" pitchFamily="18" charset="2"/>
              </a:rPr>
              <a:t></a:t>
            </a:r>
            <a:r>
              <a:rPr lang="en-US" altLang="zh-TW" sz="2000" baseline="30000" dirty="0">
                <a:sym typeface="Symbol" panose="05050102010706020507" pitchFamily="18" charset="2"/>
              </a:rPr>
              <a:t>0</a:t>
            </a:r>
            <a:r>
              <a:rPr lang="en-US" altLang="zh-TW" sz="2000" dirty="0"/>
              <a:t>:</a:t>
            </a:r>
            <a:endParaRPr lang="en-US" altLang="zh-TW" sz="2000" dirty="0">
              <a:sym typeface="Symbol" panose="05050102010706020507" pitchFamily="18" charset="2"/>
            </a:endParaRP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600" dirty="0">
                <a:sym typeface="Symbol" panose="05050102010706020507" pitchFamily="18" charset="2"/>
              </a:rPr>
              <a:t> </a:t>
            </a:r>
            <a:r>
              <a:rPr lang="en-US" altLang="zh-TW" sz="1800" dirty="0">
                <a:sym typeface="Symbol" panose="05050102010706020507" pitchFamily="18" charset="2"/>
              </a:rPr>
              <a:t>CLEO (’95) measured  </a:t>
            </a:r>
            <a:r>
              <a:rPr lang="en-US" altLang="zh-TW" sz="1800" dirty="0"/>
              <a:t>= -0.45</a:t>
            </a:r>
            <a:r>
              <a:rPr lang="en-US" altLang="zh-TW" sz="1800" dirty="0">
                <a:sym typeface="Symbol" panose="05050102010706020507" pitchFamily="18" charset="2"/>
              </a:rPr>
              <a:t></a:t>
            </a:r>
            <a:r>
              <a:rPr lang="en-US" altLang="zh-TW" sz="1800" dirty="0"/>
              <a:t>0.31</a:t>
            </a:r>
            <a:r>
              <a:rPr lang="en-US" altLang="zh-TW" sz="1800" dirty="0">
                <a:sym typeface="Symbol" panose="05050102010706020507" pitchFamily="18" charset="2"/>
              </a:rPr>
              <a:t></a:t>
            </a:r>
            <a:r>
              <a:rPr lang="en-US" altLang="zh-TW" sz="1800" dirty="0"/>
              <a:t>0.06  </a:t>
            </a: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800" dirty="0"/>
              <a:t> Pole model &amp; RQM predict positive </a:t>
            </a:r>
            <a:r>
              <a:rPr lang="en-US" altLang="zh-TW" sz="1800" dirty="0">
                <a:sym typeface="Symbol" panose="05050102010706020507" pitchFamily="18" charset="2"/>
              </a:rPr>
              <a:t></a:t>
            </a: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800" dirty="0">
                <a:sym typeface="Symbol" panose="05050102010706020507" pitchFamily="18" charset="2"/>
              </a:rPr>
              <a:t> Current algebra leads to negative </a:t>
            </a:r>
            <a:r>
              <a:rPr lang="en-US" altLang="zh-TW" sz="1800" dirty="0">
                <a:latin typeface="Symbol" panose="05050102010706020507" pitchFamily="18" charset="2"/>
                <a:sym typeface="Symbol" panose="05050102010706020507" pitchFamily="18" charset="2"/>
              </a:rPr>
              <a:t></a:t>
            </a:r>
            <a:endParaRPr lang="en-US" altLang="zh-TW" sz="1800" dirty="0">
              <a:sym typeface="Symbol" panose="05050102010706020507" pitchFamily="18" charset="2"/>
            </a:endParaRPr>
          </a:p>
          <a:p>
            <a:pPr lvl="2">
              <a:lnSpc>
                <a:spcPts val="1320"/>
              </a:lnSpc>
              <a:spcBef>
                <a:spcPct val="50000"/>
              </a:spcBef>
              <a:buFont typeface="Courier New" charset="0"/>
              <a:buChar char="o"/>
            </a:pPr>
            <a:r>
              <a:rPr lang="en-US" altLang="zh-TW" sz="1400" dirty="0"/>
              <a:t>-0.49 by H.-Y. Cheng et al., </a:t>
            </a:r>
          </a:p>
          <a:p>
            <a:pPr lvl="2">
              <a:lnSpc>
                <a:spcPts val="1320"/>
              </a:lnSpc>
              <a:spcBef>
                <a:spcPct val="50000"/>
              </a:spcBef>
              <a:buFont typeface="Courier New" charset="0"/>
              <a:buChar char="o"/>
            </a:pPr>
            <a:r>
              <a:rPr lang="en-US" altLang="zh-TW" sz="1400" dirty="0"/>
              <a:t>-0.76 by </a:t>
            </a:r>
            <a:r>
              <a:rPr lang="en-US" altLang="zh-TW" sz="1400" dirty="0" err="1"/>
              <a:t>Zenczykowski</a:t>
            </a:r>
            <a:r>
              <a:rPr lang="en-US" altLang="zh-TW" sz="1400" dirty="0"/>
              <a:t> (</a:t>
            </a:r>
            <a:r>
              <a:rPr lang="en-US" altLang="zh-TW" sz="1400" dirty="0" err="1"/>
              <a:t>hep-ph</a:t>
            </a:r>
            <a:r>
              <a:rPr lang="en-US" altLang="zh-TW" sz="1400" dirty="0"/>
              <a:t>/9309265), </a:t>
            </a:r>
          </a:p>
          <a:p>
            <a:pPr lvl="2">
              <a:lnSpc>
                <a:spcPts val="1320"/>
              </a:lnSpc>
              <a:spcBef>
                <a:spcPct val="50000"/>
              </a:spcBef>
              <a:buFont typeface="Courier New" charset="0"/>
              <a:buChar char="o"/>
            </a:pPr>
            <a:r>
              <a:rPr lang="en-US" altLang="zh-TW" sz="1400" dirty="0"/>
              <a:t>-0.47 by </a:t>
            </a:r>
            <a:r>
              <a:rPr lang="en-US" altLang="zh-TW" sz="1400" dirty="0" err="1"/>
              <a:t>Datta</a:t>
            </a:r>
            <a:r>
              <a:rPr lang="en-US" altLang="zh-TW" sz="1400" dirty="0"/>
              <a:t> (</a:t>
            </a:r>
            <a:r>
              <a:rPr lang="en-US" altLang="zh-TW" sz="1400" dirty="0" err="1"/>
              <a:t>hep-ph</a:t>
            </a:r>
            <a:r>
              <a:rPr lang="en-US" altLang="zh-TW" sz="1400" dirty="0"/>
              <a:t>/9504428),    </a:t>
            </a:r>
          </a:p>
          <a:p>
            <a:pPr lvl="2">
              <a:lnSpc>
                <a:spcPts val="1320"/>
              </a:lnSpc>
              <a:spcBef>
                <a:spcPct val="50000"/>
              </a:spcBef>
              <a:buFont typeface="Courier New" charset="0"/>
              <a:buChar char="o"/>
            </a:pPr>
            <a:r>
              <a:rPr lang="en-US" altLang="zh-TW" sz="1400" dirty="0">
                <a:sym typeface="Symbol" panose="05050102010706020507" pitchFamily="18" charset="2"/>
              </a:rPr>
              <a:t>-0.31 by Sharma et al.</a:t>
            </a:r>
            <a:r>
              <a:rPr lang="en-US" altLang="zh-TW" sz="1400" dirty="0">
                <a:solidFill>
                  <a:srgbClr val="0000FF"/>
                </a:solidFill>
              </a:rPr>
              <a:t> 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sp>
        <p:nvSpPr>
          <p:cNvPr id="15" name="文字方塊 9"/>
          <p:cNvSpPr txBox="1">
            <a:spLocks noChangeArrowheads="1"/>
          </p:cNvSpPr>
          <p:nvPr/>
        </p:nvSpPr>
        <p:spPr bwMode="auto">
          <a:xfrm>
            <a:off x="7004044" y="4207489"/>
            <a:ext cx="450840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</a:t>
            </a:r>
            <a:r>
              <a:rPr lang="en-US" altLang="zh-TW" sz="2000" baseline="-25000" dirty="0">
                <a:sym typeface="Symbol" panose="05050102010706020507" pitchFamily="18" charset="2"/>
              </a:rPr>
              <a:t>c</a:t>
            </a:r>
            <a:r>
              <a:rPr lang="en-US" altLang="zh-TW" sz="2000" baseline="30000" dirty="0"/>
              <a:t>+</a:t>
            </a:r>
            <a:r>
              <a:rPr lang="en-US" altLang="zh-TW" sz="2000" dirty="0">
                <a:sym typeface="Symbol" panose="05050102010706020507" pitchFamily="18" charset="2"/>
              </a:rPr>
              <a:t>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</a:t>
            </a:r>
            <a:r>
              <a:rPr lang="en-US" altLang="zh-TW" sz="2000" baseline="30000" dirty="0">
                <a:sym typeface="Symbol" panose="05050102010706020507" pitchFamily="18" charset="2"/>
              </a:rPr>
              <a:t>0</a:t>
            </a:r>
            <a:r>
              <a:rPr lang="en-US" altLang="zh-TW" sz="2000" dirty="0"/>
              <a:t> K</a:t>
            </a:r>
            <a:r>
              <a:rPr lang="en-US" altLang="zh-TW" sz="2000" baseline="30000" dirty="0"/>
              <a:t>+</a:t>
            </a:r>
            <a:r>
              <a:rPr lang="en-US" altLang="zh-TW" sz="2000" dirty="0"/>
              <a:t> </a:t>
            </a: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800" dirty="0"/>
              <a:t>theory:  small s-wave  </a:t>
            </a:r>
            <a:r>
              <a:rPr lang="en-US" altLang="zh-TW" sz="1800" dirty="0">
                <a:sym typeface="Symbol" panose="05050102010706020507" pitchFamily="18" charset="2"/>
              </a:rPr>
              <a:t>     = 0</a:t>
            </a:r>
          </a:p>
          <a:p>
            <a:pPr lvl="1">
              <a:spcBef>
                <a:spcPct val="50000"/>
              </a:spcBef>
              <a:buFont typeface="Wingdings" charset="2"/>
              <a:buChar char="Ø"/>
            </a:pPr>
            <a:r>
              <a:rPr lang="en-US" altLang="zh-TW" sz="1800" dirty="0">
                <a:sym typeface="Symbol" panose="05050102010706020507" pitchFamily="18" charset="2"/>
              </a:rPr>
              <a:t>experiment ?</a:t>
            </a:r>
            <a:endParaRPr lang="zh-TW" altLang="en-US" sz="1800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6" name="文字方塊 7"/>
          <p:cNvSpPr txBox="1">
            <a:spLocks noChangeArrowheads="1"/>
          </p:cNvSpPr>
          <p:nvPr/>
        </p:nvSpPr>
        <p:spPr bwMode="auto">
          <a:xfrm>
            <a:off x="2016270" y="1029612"/>
            <a:ext cx="727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>
                <a:solidFill>
                  <a:srgbClr val="0000FF"/>
                </a:solidFill>
              </a:rPr>
              <a:t>         RQM      Pole       Pole         RQM          Pole       C.A.</a:t>
            </a:r>
            <a:endParaRPr lang="zh-TW" altLang="en-US" sz="2000" b="0">
              <a:solidFill>
                <a:srgbClr val="0000FF"/>
              </a:solidFill>
            </a:endParaRPr>
          </a:p>
        </p:txBody>
      </p:sp>
      <p:sp>
        <p:nvSpPr>
          <p:cNvPr id="17" name="矩形 9"/>
          <p:cNvSpPr/>
          <p:nvPr/>
        </p:nvSpPr>
        <p:spPr bwMode="auto">
          <a:xfrm>
            <a:off x="1422545" y="3001396"/>
            <a:ext cx="8748603" cy="29429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432426" y="2456283"/>
            <a:ext cx="8702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98" y="2177375"/>
            <a:ext cx="406400" cy="355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43215" y="5391905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</a:t>
            </a:r>
            <a:r>
              <a:rPr lang="en-US" dirty="0" smtClean="0"/>
              <a:t>PLB 783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2018)</a:t>
            </a:r>
            <a:r>
              <a:rPr lang="en-US" dirty="0" smtClean="0"/>
              <a:t>, 200-206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SCS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decay: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→</m:t>
                    </m:r>
                    <m:r>
                      <a:rPr lang="en-US" i="1">
                        <a:latin typeface="Cambria Math" charset="0"/>
                      </a:rPr>
                      <m:t>𝐵𝑃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478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dynamical model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u="sng" dirty="0"/>
                  <a:t>An 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b="0" i="1" u="sng" smtClean="0">
                        <a:latin typeface="Cambria Math" charset="0"/>
                      </a:rPr>
                      <m:t>→</m:t>
                    </m:r>
                    <m:r>
                      <a:rPr lang="en-US" i="1" u="sng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i="1" u="sng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 u="sng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58" y="1392253"/>
            <a:ext cx="3966712" cy="7397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00" y="2790562"/>
            <a:ext cx="7932065" cy="37641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61728" y="2753550"/>
            <a:ext cx="2921606" cy="119248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64286" y="3349791"/>
            <a:ext cx="2327563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internal W emission 1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68300" y="4067958"/>
            <a:ext cx="8215119" cy="272095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83334" y="4400208"/>
            <a:ext cx="2285997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internal </a:t>
            </a:r>
            <a:r>
              <a:rPr lang="en-US"/>
              <a:t>W emission 2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922855" y="6302453"/>
            <a:ext cx="1427013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W-exchange 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732" y="2355263"/>
            <a:ext cx="7650268" cy="534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858" y="2013170"/>
            <a:ext cx="3634206" cy="53224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4324178" y="2820690"/>
            <a:ext cx="3568030" cy="38929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366866" y="2816801"/>
            <a:ext cx="2046387" cy="125115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9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u="sng" dirty="0"/>
                  <a:t>An 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b="0" i="1" u="sng" smtClean="0">
                        <a:latin typeface="Cambria Math" charset="0"/>
                      </a:rPr>
                      <m:t>→</m:t>
                    </m:r>
                    <m:r>
                      <a:rPr lang="en-US" i="1" u="sng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i="1" u="sng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u="sng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 u="sng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06" y="2064763"/>
            <a:ext cx="9387217" cy="3777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8945" y="1880097"/>
            <a:ext cx="2327563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internal W emission 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0947" y="1880097"/>
            <a:ext cx="2285997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internal </a:t>
            </a:r>
            <a:r>
              <a:rPr lang="en-US"/>
              <a:t>W emission 2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80796" y="5545111"/>
            <a:ext cx="1427013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W-exchange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68582" y="1796967"/>
            <a:ext cx="5957454" cy="20961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82436" y="4110672"/>
            <a:ext cx="9189841" cy="18742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947" y="897398"/>
            <a:ext cx="3634206" cy="5322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947" y="112343"/>
            <a:ext cx="3966712" cy="739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054" y="6148691"/>
            <a:ext cx="8201889" cy="57278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4841824" y="2229653"/>
            <a:ext cx="2008682" cy="150289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Factorizable</a:t>
            </a:r>
            <a:r>
              <a:rPr lang="en-US" u="sng" dirty="0"/>
              <a:t>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640" y="2606692"/>
            <a:ext cx="6699770" cy="1230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81" y="3964508"/>
            <a:ext cx="9709093" cy="644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697" y="1549259"/>
            <a:ext cx="6340764" cy="685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40" y="2012391"/>
            <a:ext cx="2891588" cy="68796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83160" y="1558425"/>
            <a:ext cx="235975" cy="6320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027649" y="2072340"/>
            <a:ext cx="2322204" cy="72595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08209" y="2831691"/>
                <a:ext cx="2743200" cy="47186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𝑒𝑓𝑓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09" y="2831691"/>
                <a:ext cx="2743200" cy="471860"/>
              </a:xfrm>
              <a:prstGeom prst="rect">
                <a:avLst/>
              </a:prstGeom>
              <a:blipFill rotWithShape="0">
                <a:blip r:embed="rId6"/>
                <a:stretch>
                  <a:fillRect b="-10976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4035996" y="2831691"/>
            <a:ext cx="655638" cy="471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53281" y="4839235"/>
            <a:ext cx="97090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Ø"/>
            </a:pPr>
            <a:endParaRPr lang="en-US" b="0" dirty="0"/>
          </a:p>
          <a:p>
            <a:pPr marL="914400" lvl="1" indent="-457200">
              <a:buFont typeface="Wingdings" charset="2"/>
              <a:buChar char="Ø"/>
            </a:pPr>
            <a:r>
              <a:rPr lang="en-US" sz="2400" dirty="0" smtClean="0"/>
              <a:t>The form factors rely on model calculation</a:t>
            </a:r>
          </a:p>
          <a:p>
            <a:pPr marL="914400" lvl="1" indent="-457200">
              <a:buFont typeface="Wingdings" charset="2"/>
              <a:buChar char="Ø"/>
            </a:pPr>
            <a:endParaRPr lang="en-US" sz="2400" dirty="0"/>
          </a:p>
          <a:p>
            <a:pPr marL="914400" lvl="1" indent="-457200">
              <a:buFont typeface="Wingdings" charset="2"/>
              <a:buChar char="Ø"/>
            </a:pPr>
            <a:r>
              <a:rPr lang="en-US" sz="2400" dirty="0" smtClean="0"/>
              <a:t>The Wilson coefficients rely on effective N</a:t>
            </a:r>
            <a:endParaRPr lang="en-US" sz="2400" dirty="0"/>
          </a:p>
          <a:p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6693623" y="3946023"/>
            <a:ext cx="459848" cy="6320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335225" y="3979892"/>
            <a:ext cx="459848" cy="6320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 1980s, the large-N approach was adopted for </a:t>
                </a:r>
                <a:r>
                  <a:rPr lang="en-US" dirty="0" err="1" smtClean="0"/>
                  <a:t>hadronic</a:t>
                </a:r>
                <a:r>
                  <a:rPr lang="en-US" dirty="0" smtClean="0"/>
                  <a:t> D decay.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    -- Buras </a:t>
                </a:r>
                <a:r>
                  <a:rPr lang="en-US" i="1" dirty="0" smtClean="0"/>
                  <a:t>et. al.</a:t>
                </a:r>
                <a:r>
                  <a:rPr lang="en-US" dirty="0" smtClean="0"/>
                  <a:t> NPB268, 16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(1986)</a:t>
                </a:r>
                <a:endParaRPr lang="en-US" dirty="0" smtClean="0"/>
              </a:p>
              <a:p>
                <a:r>
                  <a:rPr lang="en-US" dirty="0" smtClean="0"/>
                  <a:t>It is natural to apply this scenario to baryon sector.</a:t>
                </a:r>
              </a:p>
              <a:p>
                <a:r>
                  <a:rPr lang="en-US" dirty="0" smtClean="0"/>
                  <a:t>We may extract N from suitable experiment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Why not choose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𝐾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?  (Y.-K. Hsiao)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 rotWithShape="0">
                <a:blip r:embed="rId2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u="sng" dirty="0" smtClean="0"/>
              <a:t>The issue about effective N 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889" y="3794233"/>
            <a:ext cx="4387645" cy="388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66624" y="4766524"/>
                <a:ext cx="38293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charset="0"/>
                        </a:rPr>
                        <m:t>=1.346,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charset="0"/>
                        </a:rPr>
                        <m:t>=−0.636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24" y="4766524"/>
                <a:ext cx="38293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44790" y="4283270"/>
            <a:ext cx="442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BESIII, Phys</a:t>
            </a:r>
            <a:r>
              <a:rPr lang="is-IS" dirty="0"/>
              <a:t>. Rev. Lett. 117, 232002 (2016). </a:t>
            </a:r>
            <a:endParaRPr lang="is-IS" dirty="0">
              <a:effectLst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34791" y="4906385"/>
            <a:ext cx="596342" cy="169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68534" y="4766524"/>
                <a:ext cx="4939067" cy="4718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|=0.45±0.03,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𝑒𝑓𝑓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=7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534" y="4766524"/>
                <a:ext cx="4939067" cy="471860"/>
              </a:xfrm>
              <a:prstGeom prst="rect">
                <a:avLst/>
              </a:prstGeom>
              <a:blipFill rotWithShape="0">
                <a:blip r:embed="rId5"/>
                <a:stretch>
                  <a:fillRect b="-1392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66624" y="5892800"/>
                <a:ext cx="6047643" cy="945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</m:t>
                    </m:r>
                    <m:r>
                      <a:rPr lang="en-US" sz="2400" b="0" i="1" smtClean="0">
                        <a:latin typeface="Cambria Math" charset="0"/>
                      </a:rPr>
                      <m:t>𝜙</m:t>
                    </m:r>
                  </m:oMath>
                </a14:m>
                <a:r>
                  <a:rPr lang="en-US" sz="2400" dirty="0" smtClean="0"/>
                  <a:t>:  pure fac. 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𝑝</m:t>
                        </m:r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𝐾</m:t>
                            </m:r>
                          </m:e>
                        </m:ba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/>
                  <a:t>:  fac. + </a:t>
                </a:r>
                <a:r>
                  <a:rPr lang="en-US" sz="2400" dirty="0" err="1" smtClean="0"/>
                  <a:t>nf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24" y="5892800"/>
                <a:ext cx="6047643" cy="945067"/>
              </a:xfrm>
              <a:prstGeom prst="rect">
                <a:avLst/>
              </a:prstGeom>
              <a:blipFill rotWithShape="0">
                <a:blip r:embed="rId6"/>
                <a:stretch>
                  <a:fillRect t="-5161"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Factorizable</a:t>
            </a:r>
            <a:r>
              <a:rPr lang="en-US" u="sng" dirty="0"/>
              <a:t>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640" y="2606692"/>
            <a:ext cx="6699770" cy="1230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81" y="3964508"/>
            <a:ext cx="9709093" cy="644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697" y="1549259"/>
            <a:ext cx="6340764" cy="685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40" y="2012391"/>
            <a:ext cx="2891588" cy="68796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83160" y="1558425"/>
            <a:ext cx="235975" cy="63207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619135" y="1327355"/>
            <a:ext cx="2875936" cy="36333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10601" y="1002890"/>
                <a:ext cx="2743200" cy="47186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𝑒𝑓𝑓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1" y="1002890"/>
                <a:ext cx="2743200" cy="471860"/>
              </a:xfrm>
              <a:prstGeom prst="rect">
                <a:avLst/>
              </a:prstGeom>
              <a:blipFill rotWithShape="0">
                <a:blip r:embed="rId6"/>
                <a:stretch>
                  <a:fillRect b="-10976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0538388" y="1002890"/>
            <a:ext cx="655638" cy="471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53281" y="4839235"/>
                <a:ext cx="9709093" cy="1832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𝑵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charset="0"/>
                            </a:rPr>
                            <m:t>𝒆𝒇𝒇</m:t>
                          </m:r>
                        </m:sup>
                      </m:sSup>
                      <m:r>
                        <a:rPr lang="en-US" sz="2800" b="1" i="1" smtClean="0">
                          <a:latin typeface="Cambria Math" charset="0"/>
                        </a:rPr>
                        <m:t>=?</m:t>
                      </m:r>
                    </m:oMath>
                  </m:oMathPara>
                </a14:m>
                <a:endParaRPr lang="en-US" sz="2800" b="1" dirty="0"/>
              </a:p>
              <a:p>
                <a:pPr marL="914400" lvl="1" indent="-457200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charset="0"/>
                      </a:rPr>
                      <m:t>=1.346,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charset="0"/>
                      </a:rPr>
                      <m:t>=−0.636</m:t>
                    </m:r>
                  </m:oMath>
                </a14:m>
                <a:endParaRPr lang="en-US" sz="2000" b="0" dirty="0"/>
              </a:p>
              <a:p>
                <a:pPr marL="914400" lvl="1" indent="-457200">
                  <a:buFont typeface="Wingdings" charset="2"/>
                  <a:buChar char="Ø"/>
                </a:pPr>
                <a:endParaRPr lang="en-US" b="0" dirty="0"/>
              </a:p>
              <a:p>
                <a:pPr marL="914400" lvl="1" indent="-457200">
                  <a:buFont typeface="Wingdings" charset="2"/>
                  <a:buChar char="Ø"/>
                </a:pPr>
                <a:r>
                  <a:rPr lang="en-US" dirty="0"/>
                  <a:t>a </a:t>
                </a:r>
              </a:p>
              <a:p>
                <a:endParaRPr lang="en-US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81" y="4839235"/>
                <a:ext cx="9709093" cy="18326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7289" y="5826744"/>
            <a:ext cx="4387645" cy="388183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6146622" y="5615460"/>
            <a:ext cx="596342" cy="169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80365" y="5475599"/>
                <a:ext cx="4939067" cy="47186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|=0.45±0.03,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𝑒𝑓𝑓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=7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365" y="5475599"/>
                <a:ext cx="4939067" cy="471860"/>
              </a:xfrm>
              <a:prstGeom prst="rect">
                <a:avLst/>
              </a:prstGeom>
              <a:blipFill rotWithShape="0">
                <a:blip r:embed="rId9"/>
                <a:stretch>
                  <a:fillRect b="-1375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355868" y="6239742"/>
            <a:ext cx="38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charset="0"/>
                <a:ea typeface="Bookman Old Style" charset="0"/>
                <a:cs typeface="Bookman Old Style" charset="0"/>
              </a:rPr>
              <a:t>internal W-emission governed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1990" y="6247530"/>
            <a:ext cx="442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BESIII, Phys</a:t>
            </a:r>
            <a:r>
              <a:rPr lang="is-IS" dirty="0"/>
              <a:t>. Rev. Lett. 117, 232002 (2016). </a:t>
            </a:r>
            <a:endParaRPr lang="is-I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211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Non-</a:t>
            </a:r>
            <a:r>
              <a:rPr lang="en-US" u="sng" dirty="0" err="1"/>
              <a:t>factorizable</a:t>
            </a:r>
            <a:r>
              <a:rPr lang="en-US" u="sng" dirty="0"/>
              <a:t> contribution: Pole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6130"/>
            <a:ext cx="10515599" cy="4351338"/>
          </a:xfrm>
        </p:spPr>
        <p:txBody>
          <a:bodyPr/>
          <a:lstStyle/>
          <a:p>
            <a:r>
              <a:rPr lang="en-US" dirty="0"/>
              <a:t>Dynamic model calculation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Pole model</a:t>
            </a: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altLang="zh-CN" dirty="0">
                <a:solidFill>
                  <a:srgbClr val="002060"/>
                </a:solidFill>
              </a:rPr>
              <a:t>Relativistic QM: </a:t>
            </a:r>
            <a:r>
              <a:rPr lang="en-US" altLang="zh-CN" dirty="0" err="1">
                <a:solidFill>
                  <a:srgbClr val="002060"/>
                </a:solidFill>
              </a:rPr>
              <a:t>Korner</a:t>
            </a:r>
            <a:r>
              <a:rPr lang="en-US" altLang="zh-CN" dirty="0">
                <a:solidFill>
                  <a:srgbClr val="002060"/>
                </a:solidFill>
              </a:rPr>
              <a:t>, Kramer, Ivanov</a:t>
            </a:r>
            <a:r>
              <a:rPr lang="mr-IN" altLang="zh-CN" dirty="0">
                <a:solidFill>
                  <a:srgbClr val="002060"/>
                </a:solidFill>
              </a:rPr>
              <a:t>…</a:t>
            </a:r>
            <a:r>
              <a:rPr lang="en-US" altLang="zh-CN" dirty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25" y="1374774"/>
            <a:ext cx="554990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387" y="2854722"/>
            <a:ext cx="5851112" cy="1465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84387" y="4387063"/>
                <a:ext cx="69272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Consider low-lying pole contribution:</a:t>
                </a:r>
              </a:p>
              <a:p>
                <a:pPr marL="800100" lvl="1" indent="-342900">
                  <a:buFont typeface="Courier New" charset="0"/>
                  <a:buChar char="o"/>
                </a:pPr>
                <a:r>
                  <a:rPr lang="en-US" sz="2400" dirty="0"/>
                  <a:t>s-wave contribution: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J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</m:sup>
                    </m:sSup>
                    <m:r>
                      <a:rPr lang="en-US" sz="2400" b="0" i="0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½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800100" lvl="1" indent="-342900">
                  <a:buFont typeface="Courier New" charset="0"/>
                  <a:buChar char="o"/>
                </a:pPr>
                <a:r>
                  <a:rPr lang="en-US" sz="2400" dirty="0"/>
                  <a:t>p-wave contribution: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J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p</m:t>
                            </m:r>
                          </m:sup>
                        </m:sSup>
                        <m:r>
                          <a:rPr lang="en-US" sz="2400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½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387" y="4387063"/>
                <a:ext cx="6927273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319" t="-9645" b="-49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61467" y="1966428"/>
            <a:ext cx="98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s-wave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8133" y="1966431"/>
            <a:ext cx="98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-wave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776133" y="5164667"/>
            <a:ext cx="3979334" cy="3386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0987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Introduction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Progress in experiment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Progress in theory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/>
                  <a:t>A General Methodology for a dynamical model calculation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Pole Model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Current algebra approach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MIT bag model</a:t>
                </a:r>
                <a:endParaRPr lang="en-US" dirty="0"/>
              </a:p>
              <a:p>
                <a:pPr>
                  <a:buFont typeface="Wingdings" charset="2"/>
                  <a:buChar char="§"/>
                </a:pPr>
                <a:r>
                  <a:rPr lang="en-US" dirty="0"/>
                  <a:t>SCS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decays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/>
                  <a:t>C</a:t>
                </a:r>
                <a:r>
                  <a:rPr lang="en-US" altLang="zh-CN" dirty="0"/>
                  <a:t>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decays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/>
                  <a:t>C</a:t>
                </a:r>
                <a:r>
                  <a:rPr lang="en-US" altLang="zh-CN" dirty="0"/>
                  <a:t>F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0,+</m:t>
                        </m:r>
                      </m:sup>
                    </m:sSubSup>
                  </m:oMath>
                </a14:m>
                <a:r>
                  <a:rPr lang="en-US" dirty="0"/>
                  <a:t> decays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buFont typeface="Wingdings" charset="2"/>
                  <a:buChar char="§"/>
                </a:pPr>
                <a:r>
                  <a:rPr lang="en-US" dirty="0"/>
                  <a:t>Results and discussion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/>
                  <a:t>Summary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0987"/>
                <a:ext cx="10515600" cy="4351338"/>
              </a:xfrm>
              <a:blipFill rotWithShape="0">
                <a:blip r:embed="rId3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Non-</a:t>
            </a:r>
            <a:r>
              <a:rPr lang="en-US" u="sng" dirty="0" err="1"/>
              <a:t>factorizable</a:t>
            </a:r>
            <a:r>
              <a:rPr lang="en-US" u="sng" dirty="0"/>
              <a:t> contribution: Pole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325" y="1505722"/>
            <a:ext cx="6773971" cy="1726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342" y="4999409"/>
            <a:ext cx="71501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32" y="3583165"/>
            <a:ext cx="7125220" cy="575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32" y="4103828"/>
            <a:ext cx="6680200" cy="723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8743" y="4678914"/>
            <a:ext cx="1484026" cy="37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GT relation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26" y="1751624"/>
            <a:ext cx="5094827" cy="140547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9247239" y="3232420"/>
            <a:ext cx="265471" cy="1746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00104" y="5208302"/>
            <a:ext cx="450206" cy="4199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07276" y="5257466"/>
            <a:ext cx="693175" cy="4199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Current Algebra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 </a:t>
            </a:r>
            <a:r>
              <a:rPr lang="en-US" dirty="0" err="1"/>
              <a:t>pseudoscalar</a:t>
            </a:r>
            <a:r>
              <a:rPr lang="en-US" dirty="0"/>
              <a:t>-meson limit</a:t>
            </a:r>
            <a:endParaRPr lang="en-US" b="0" dirty="0"/>
          </a:p>
          <a:p>
            <a:endParaRPr lang="en-US" dirty="0"/>
          </a:p>
          <a:p>
            <a:endParaRPr lang="en-US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dirty="0"/>
              <a:t>s-wave, p-wave amplitudes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9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864628"/>
              </p:ext>
            </p:extLst>
          </p:nvPr>
        </p:nvGraphicFramePr>
        <p:xfrm>
          <a:off x="1351934" y="2631362"/>
          <a:ext cx="54419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方程式" r:id="rId3" imgW="3733800" imgH="482600" progId="">
                  <p:embed/>
                </p:oleObj>
              </mc:Choice>
              <mc:Fallback>
                <p:oleObj name="方程式" r:id="rId3" imgW="37338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934" y="2631362"/>
                        <a:ext cx="544195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52482"/>
              </p:ext>
            </p:extLst>
          </p:nvPr>
        </p:nvGraphicFramePr>
        <p:xfrm>
          <a:off x="1389325" y="3402887"/>
          <a:ext cx="49244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方程式" r:id="rId5" imgW="3301920" imgH="507960" progId="Equation.3">
                  <p:embed/>
                </p:oleObj>
              </mc:Choice>
              <mc:Fallback>
                <p:oleObj name="方程式" r:id="rId5" imgW="33019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325" y="3402887"/>
                        <a:ext cx="49244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48698" y="2513377"/>
            <a:ext cx="5699702" cy="18079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34812" y="5560952"/>
                <a:ext cx="3013588" cy="9779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𝑓𝑎𝑐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𝑐𝑜𝑚</m:t>
                          </m:r>
                        </m:sup>
                      </m:sSup>
                    </m:oMath>
                  </m:oMathPara>
                </a14:m>
                <a:endParaRPr lang="en-US" sz="2800" b="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𝑓𝑎𝑐</m:t>
                          </m:r>
                        </m:sup>
                      </m:sSup>
                      <m:r>
                        <a:rPr lang="en-US" sz="28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𝑐𝑎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812" y="5560952"/>
                <a:ext cx="3013588" cy="9779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6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 s-wave, p-wave contribution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Calculation of commutator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334" y="3494387"/>
            <a:ext cx="2086938" cy="521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27" y="2342007"/>
            <a:ext cx="5499100" cy="88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927" y="3231007"/>
            <a:ext cx="4470196" cy="945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927" y="4225208"/>
            <a:ext cx="10702413" cy="8065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20488" y="4311339"/>
            <a:ext cx="661227" cy="61808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99402" y="4526155"/>
            <a:ext cx="444843" cy="296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99" y="379017"/>
            <a:ext cx="10515600" cy="1325563"/>
          </a:xfrm>
        </p:spPr>
        <p:txBody>
          <a:bodyPr/>
          <a:lstStyle/>
          <a:p>
            <a:r>
              <a:rPr lang="en-US" dirty="0"/>
              <a:t>Baryon Matrix element:</a:t>
            </a:r>
            <a:br>
              <a:rPr lang="en-US" dirty="0"/>
            </a:br>
            <a:r>
              <a:rPr lang="en-US" dirty="0"/>
              <a:t>MIT bag model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97" y="1806176"/>
            <a:ext cx="5716769" cy="833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95" y="2843291"/>
            <a:ext cx="9055100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541" y="5757386"/>
            <a:ext cx="4683176" cy="879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200" y="5179114"/>
            <a:ext cx="4275944" cy="602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990" y="2034692"/>
            <a:ext cx="3320278" cy="350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5729878"/>
            <a:ext cx="4442918" cy="9039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8200" y="5738891"/>
            <a:ext cx="4558259" cy="8948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9044" y="317733"/>
            <a:ext cx="5552956" cy="71779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10757209" y="398693"/>
            <a:ext cx="236563" cy="397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57838" y="2385220"/>
            <a:ext cx="1230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654385" y="822805"/>
                <a:ext cx="522573" cy="37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𝟏𝟓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385" y="822805"/>
                <a:ext cx="522573" cy="3754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533636" y="8508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lang="en-US" b="1" dirty="0" smtClean="0"/>
              <a:t>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65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24" y="392760"/>
            <a:ext cx="10515600" cy="1325563"/>
          </a:xfrm>
        </p:spPr>
        <p:txBody>
          <a:bodyPr/>
          <a:lstStyle/>
          <a:p>
            <a:r>
              <a:rPr lang="en-US" dirty="0"/>
              <a:t>Strong coupling:</a:t>
            </a:r>
            <a:br>
              <a:rPr lang="en-US" dirty="0"/>
            </a:br>
            <a:r>
              <a:rPr lang="en-US" dirty="0"/>
              <a:t>MIT bag model calculation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axial-vector form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855" y="2880481"/>
            <a:ext cx="6677501" cy="999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094" y="2196413"/>
            <a:ext cx="66802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751" y="3923893"/>
            <a:ext cx="8777073" cy="640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135" y="4859347"/>
            <a:ext cx="5077426" cy="6284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1816" y="2400663"/>
            <a:ext cx="1484026" cy="37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GT relation</a:t>
            </a:r>
          </a:p>
        </p:txBody>
      </p:sp>
    </p:spTree>
    <p:extLst>
      <p:ext uri="{BB962C8B-B14F-4D97-AF65-F5344CB8AC3E}">
        <p14:creationId xmlns:p14="http://schemas.microsoft.com/office/powerpoint/2010/main" val="17193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Numerical results: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79974"/>
            <a:ext cx="10504487" cy="2726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88832" y="4552166"/>
                <a:ext cx="1020322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</a:rPr>
                  <a:t>The measured mode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r>
                      <a:rPr lang="en-US" altLang="zh-TW" sz="2400" i="1">
                        <a:solidFill>
                          <a:srgbClr val="0070C0"/>
                        </a:solidFill>
                        <a:latin typeface="Cambria Math" charset="0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, BF is in great agreement with experiment.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</a:rPr>
                  <a:t>Several unmeasured mode, including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, are predicted for both BF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</a:rPr>
                  <a:t> All decay asymmetries are predicted negative.</a:t>
                </a:r>
              </a:p>
              <a:p>
                <a:pPr marL="342900" indent="-342900">
                  <a:buAutoNum type="arabicPeriod" startAt="2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32" y="4552166"/>
                <a:ext cx="10203222" cy="2123658"/>
              </a:xfrm>
              <a:prstGeom prst="rect">
                <a:avLst/>
              </a:prstGeom>
              <a:blipFill rotWithShape="0">
                <a:blip r:embed="rId4"/>
                <a:stretch>
                  <a:fillRect l="-956" t="-2874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442" y="167146"/>
            <a:ext cx="5939958" cy="701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311" y="917770"/>
            <a:ext cx="1783156" cy="6831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192172" y="6095727"/>
            <a:ext cx="8469907" cy="6613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/>
              <a:t>Hai-Yang Cheng, Xian-Wei Kang, FRX, PRD 97, 074028 (2018);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1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u="sng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u="sng" smtClean="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u="sng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lang="en-US" b="0" i="1" u="sng" smtClean="0">
                              <a:latin typeface="Cambria Math" charset="0"/>
                            </a:rPr>
                            <m:t>+</m:t>
                          </m:r>
                        </m:sup>
                      </m:sSubSup>
                      <m:r>
                        <a:rPr lang="en-US" b="0" i="1" u="sng" smtClean="0">
                          <a:latin typeface="Cambria Math" charset="0"/>
                        </a:rPr>
                        <m:t>→</m:t>
                      </m:r>
                      <m:r>
                        <a:rPr lang="en-US" b="0" i="1" u="sng" smtClean="0">
                          <a:latin typeface="Cambria Math" charset="0"/>
                        </a:rPr>
                        <m:t>𝑝</m:t>
                      </m:r>
                      <m:sSup>
                        <m:sSupPr>
                          <m:ctrlPr>
                            <a:rPr lang="en-US" b="0" i="1" u="sng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u="sng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u="sng" smtClean="0"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r>
                        <a:rPr lang="en-US" b="0" i="1" u="sng" smtClean="0">
                          <a:latin typeface="Cambria Math" charset="0"/>
                        </a:rPr>
                        <m:t>, </m:t>
                      </m:r>
                      <m:r>
                        <a:rPr lang="en-US" b="0" i="1" u="sng" smtClean="0">
                          <a:latin typeface="Cambria Math" charset="0"/>
                        </a:rPr>
                        <m:t>𝑝</m:t>
                      </m:r>
                      <m:r>
                        <a:rPr lang="en-US" b="0" i="1" u="sng" smtClean="0">
                          <a:latin typeface="Cambria Math" charset="0"/>
                        </a:rPr>
                        <m:t>𝜂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3" y="1789116"/>
            <a:ext cx="10504487" cy="272654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479038" y="2599532"/>
            <a:ext cx="2378712" cy="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2851" y="2909100"/>
            <a:ext cx="2354899" cy="198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8"/>
              <p:cNvSpPr txBox="1"/>
              <p:nvPr/>
            </p:nvSpPr>
            <p:spPr>
              <a:xfrm>
                <a:off x="979488" y="5124529"/>
                <a:ext cx="90027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+mj-lt"/>
                  </a:rPr>
                  <a:t>Nonfactorizable terms contribute</a:t>
                </a:r>
              </a:p>
              <a:p>
                <a:pPr marL="342900" indent="-342900">
                  <a:buFont typeface="Courier New" charset="0"/>
                  <a:buChar char="o"/>
                  <a:defRPr/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+mj-lt"/>
                  </a:rPr>
                  <a:t>constructively to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𝜂</m:t>
                    </m:r>
                  </m:oMath>
                </a14:m>
                <a:endParaRPr lang="en-US" altLang="zh-TW" sz="2000" dirty="0">
                  <a:solidFill>
                    <a:srgbClr val="0070C0"/>
                  </a:solidFill>
                  <a:latin typeface="+mj-lt"/>
                </a:endParaRPr>
              </a:p>
              <a:p>
                <a:pPr marL="342900" indent="-342900">
                  <a:buFont typeface="Courier New" charset="0"/>
                  <a:buChar char="o"/>
                  <a:defRPr/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+mj-lt"/>
                  </a:rPr>
                  <a:t>destructively to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000" baseline="30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8" y="5124529"/>
                <a:ext cx="9002712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745" t="-3614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9313" y="4517391"/>
                <a:ext cx="1020322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The reason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B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𝜂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&gt;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13" y="4517391"/>
                <a:ext cx="10203222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896" t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491333"/>
            <a:ext cx="6451600" cy="7620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066719" y="2609052"/>
            <a:ext cx="1965877" cy="79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3044" y="2932907"/>
            <a:ext cx="1965877" cy="79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Numerical results: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0" u="sng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++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13132"/>
            <a:ext cx="10668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853997">
            <a:off x="7507941" y="747084"/>
            <a:ext cx="220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preliminary</a:t>
            </a:r>
          </a:p>
        </p:txBody>
      </p:sp>
      <p:sp>
        <p:nvSpPr>
          <p:cNvPr id="8" name="Cloud 7"/>
          <p:cNvSpPr/>
          <p:nvPr/>
        </p:nvSpPr>
        <p:spPr>
          <a:xfrm rot="20666345">
            <a:off x="7158317" y="541765"/>
            <a:ext cx="2904565" cy="842234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28398" y="2743200"/>
            <a:ext cx="1712613" cy="569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702" y="4166672"/>
            <a:ext cx="5405436" cy="2440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09" y="4166672"/>
            <a:ext cx="2822273" cy="25548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48521" y="5110077"/>
            <a:ext cx="3048324" cy="3981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/>
              <a:t>Korner</a:t>
            </a:r>
            <a:r>
              <a:rPr lang="en-US" sz="2000" dirty="0" smtClean="0"/>
              <a:t> et. al. , 1812.09212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002982" y="6206653"/>
            <a:ext cx="4886285" cy="400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20346" y="4687504"/>
            <a:ext cx="1286712" cy="16746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265128" y="6220968"/>
            <a:ext cx="2133600" cy="476250"/>
          </a:xfrm>
        </p:spPr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53780" y="6514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Comparison of BF with different groups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80" y="1977038"/>
            <a:ext cx="10160000" cy="2743200"/>
          </a:xfrm>
          <a:prstGeom prst="rect">
            <a:avLst/>
          </a:prstGeom>
        </p:spPr>
      </p:pic>
      <p:sp>
        <p:nvSpPr>
          <p:cNvPr id="13" name="文字方塊 3"/>
          <p:cNvSpPr txBox="1">
            <a:spLocks noChangeArrowheads="1"/>
          </p:cNvSpPr>
          <p:nvPr/>
        </p:nvSpPr>
        <p:spPr bwMode="auto">
          <a:xfrm>
            <a:off x="2008184" y="4671252"/>
            <a:ext cx="839054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900" dirty="0">
                <a:solidFill>
                  <a:srgbClr val="0000FF"/>
                </a:solidFill>
              </a:rPr>
              <a:t>                        no s-wave         Fac. </a:t>
            </a:r>
            <a:endParaRPr lang="zh-TW" altLang="en-US" sz="19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853997">
            <a:off x="9296069" y="1177637"/>
            <a:ext cx="220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preliminary</a:t>
            </a:r>
          </a:p>
        </p:txBody>
      </p:sp>
      <p:sp>
        <p:nvSpPr>
          <p:cNvPr id="21" name="Cloud 20"/>
          <p:cNvSpPr/>
          <p:nvPr/>
        </p:nvSpPr>
        <p:spPr>
          <a:xfrm rot="20666345">
            <a:off x="8844848" y="1118279"/>
            <a:ext cx="2904565" cy="842234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78370" y="3347739"/>
            <a:ext cx="3298645" cy="525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098"/>
            <a:ext cx="5455024" cy="4766252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of Charmed Baryons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53" y="2578996"/>
            <a:ext cx="4712804" cy="28717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4325" y="2088265"/>
            <a:ext cx="126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SU(4)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811" y="2652837"/>
            <a:ext cx="4573671" cy="27240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27748" y="2105602"/>
            <a:ext cx="126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SU(3) </a:t>
            </a:r>
          </a:p>
        </p:txBody>
      </p:sp>
      <p:sp>
        <p:nvSpPr>
          <p:cNvPr id="20" name="Oval 19"/>
          <p:cNvSpPr/>
          <p:nvPr/>
        </p:nvSpPr>
        <p:spPr>
          <a:xfrm>
            <a:off x="3801035" y="2567860"/>
            <a:ext cx="1387246" cy="64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65577" y="2720259"/>
            <a:ext cx="1185539" cy="8476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405277" y="1616995"/>
            <a:ext cx="5060576" cy="4766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Singly charmed baryons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84457" y="5488029"/>
                <a:ext cx="3605987" cy="34015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4×4×4=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20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20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20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𝑆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457" y="5488029"/>
                <a:ext cx="3605987" cy="340158"/>
              </a:xfrm>
              <a:prstGeom prst="rect">
                <a:avLst/>
              </a:prstGeom>
              <a:blipFill rotWithShape="0">
                <a:blip r:embed="rId4"/>
                <a:stretch>
                  <a:fillRect b="-1379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84457" y="6071761"/>
                <a:ext cx="3378745" cy="30251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3×3×3=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10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b="0" i="0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charset="0"/>
                            </a:rPr>
                            <m:t>8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A</m:t>
                              </m:r>
                            </m:sub>
                          </m:sSub>
                        </m:sub>
                      </m:sSub>
                      <m:r>
                        <a:rPr lang="en-US" b="0" i="0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charset="0"/>
                            </a:rPr>
                            <m:t>8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S</m:t>
                              </m:r>
                            </m:sub>
                          </m:sSub>
                        </m:sub>
                      </m:sSub>
                      <m:r>
                        <a:rPr lang="en-US" b="0" i="0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charset="0"/>
                            </a:rPr>
                            <m:t>1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457" y="6071761"/>
                <a:ext cx="3378745" cy="302519"/>
              </a:xfrm>
              <a:prstGeom prst="rect">
                <a:avLst/>
              </a:prstGeom>
              <a:blipFill rotWithShape="0">
                <a:blip r:embed="rId5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2756" y="5713930"/>
            <a:ext cx="985526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flavor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95503" y="5522536"/>
                <a:ext cx="1705595" cy="34406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3×3=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bar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A</m:t>
                          </m:r>
                        </m:sub>
                      </m:sSub>
                      <m:r>
                        <a:rPr lang="en-US" sz="2000" b="0" i="0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6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503" y="5522536"/>
                <a:ext cx="1705595" cy="344069"/>
              </a:xfrm>
              <a:prstGeom prst="rect">
                <a:avLst/>
              </a:prstGeom>
              <a:blipFill rotWithShape="0">
                <a:blip r:embed="rId6"/>
                <a:stretch>
                  <a:fillRect l="-3214" r="-71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263941" y="5402791"/>
            <a:ext cx="2708413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latin typeface="Monaco" charset="0"/>
                <a:ea typeface="Monaco" charset="0"/>
                <a:cs typeface="Monaco" charset="0"/>
              </a:rPr>
              <a:t>Observation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latin typeface="Monaco" charset="0"/>
                <a:ea typeface="Monaco" charset="0"/>
                <a:cs typeface="Monaco" charset="0"/>
              </a:rPr>
              <a:t>(Weak) Decays</a:t>
            </a:r>
            <a:endParaRPr lang="en-US" sz="2000" b="1" dirty="0">
              <a:latin typeface="Monaco" charset="0"/>
              <a:ea typeface="Monaco" charset="0"/>
              <a:cs typeface="Monac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>
                <a:latin typeface="Monaco" charset="0"/>
                <a:ea typeface="Monaco" charset="0"/>
                <a:cs typeface="Monaco" charset="0"/>
              </a:rPr>
              <a:t>Lifetimes</a:t>
            </a:r>
            <a:endParaRPr lang="en-US" sz="2000" b="1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Numerical results: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u="sng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94389" y="3523490"/>
                <a:ext cx="1020322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The measured mode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agrees well with Belle measurement.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342900" indent="-342900">
                  <a:buAutoNum type="arabicPeriod" startAt="2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89" y="3523490"/>
                <a:ext cx="10203222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956" t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65" y="1690688"/>
            <a:ext cx="11601157" cy="13029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853997">
            <a:off x="7507941" y="747084"/>
            <a:ext cx="220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preliminary</a:t>
            </a:r>
          </a:p>
        </p:txBody>
      </p:sp>
      <p:sp>
        <p:nvSpPr>
          <p:cNvPr id="11" name="Cloud 10"/>
          <p:cNvSpPr/>
          <p:nvPr/>
        </p:nvSpPr>
        <p:spPr>
          <a:xfrm rot="20666345">
            <a:off x="7158317" y="541765"/>
            <a:ext cx="2904565" cy="842234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90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5574"/>
                <a:ext cx="10515600" cy="4930775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>
                    <a:latin typeface="Cambria Math" charset="0"/>
                  </a:rPr>
                  <a:t> SCS decays have been calculated in a dynamic model.</a:t>
                </a:r>
                <a:endParaRPr lang="en-US" b="0" dirty="0">
                  <a:latin typeface="Cambria Math" charset="0"/>
                </a:endParaRPr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𝜂</m:t>
                    </m:r>
                  </m:oMath>
                </a14:m>
                <a:r>
                  <a:rPr lang="en-US" dirty="0"/>
                  <a:t> finds in great agreement with experiment.</a:t>
                </a:r>
              </a:p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and some other modes have been predicted;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satisfies current BESIII experiment limit.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All decay </a:t>
                </a:r>
                <a:r>
                  <a:rPr lang="en-US" dirty="0" smtClean="0"/>
                  <a:t>asymmetries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are calculated to be negative, testable by BESIII.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Preliminary </a:t>
                </a:r>
                <a:r>
                  <a:rPr lang="en-US" dirty="0"/>
                  <a:t>doubly charmed </a:t>
                </a:r>
                <a:r>
                  <a:rPr lang="en-US" dirty="0" smtClean="0"/>
                  <a:t>baryon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decay </a:t>
                </a:r>
                <a:r>
                  <a:rPr lang="en-US" dirty="0"/>
                  <a:t>results are obtained.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5574"/>
                <a:ext cx="10515600" cy="4930775"/>
              </a:xfrm>
              <a:blipFill rotWithShape="0">
                <a:blip r:embed="rId2"/>
                <a:stretch>
                  <a:fillRect l="-1043"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in doubly charmed baryons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009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discovery, lifetimes and decays</a:t>
                </a:r>
              </a:p>
              <a:p>
                <a:pPr lvl="1">
                  <a:buFont typeface="Wingdings" charset="2"/>
                  <a:buChar char="Ø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2017:</a:t>
                </a: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++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discovered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>
                  <a:buFont typeface="Wingdings" charset="2"/>
                  <a:buChar char="Ø"/>
                </a:pP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2018: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++</m:t>
                        </m:r>
                      </m:sup>
                    </m:sSubSup>
                    <m:r>
                      <a:rPr lang="en-US" altLang="zh-CN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lifetime measured,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++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→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measured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0098"/>
                <a:ext cx="10515600" cy="4351338"/>
              </a:xfrm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2576909"/>
            <a:ext cx="6614459" cy="170667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524759" y="3854824"/>
            <a:ext cx="1742441" cy="4287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129" y="4786060"/>
            <a:ext cx="5344814" cy="19843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1889">
            <a:off x="1706605" y="5803992"/>
            <a:ext cx="4356094" cy="7920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599" y="3336552"/>
            <a:ext cx="3394468" cy="3076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6785">
            <a:off x="8348482" y="5766118"/>
            <a:ext cx="3708988" cy="39399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829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u="sng" dirty="0"/>
                  <a:t>Recent progress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u="sng" dirty="0"/>
                  <a:t> Experiment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0270" y="1825625"/>
                <a:ext cx="614189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ℬ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/>
              </a:p>
              <a:p>
                <a:pPr lvl="1">
                  <a:buFont typeface="Wingdings" charset="2"/>
                  <a:buChar char="§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ARGUS + CLEO 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   (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5.0±1.3)%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Belle: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6.84</m:t>
                    </m:r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±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0.24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−0.27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+0.21</m:t>
                        </m:r>
                      </m:sup>
                    </m:sSubSup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)%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BESIII: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5</m:t>
                    </m:r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.84±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0.27±0.23</m:t>
                    </m:r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)%</m:t>
                    </m:r>
                  </m:oMath>
                </a14:m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buFont typeface="Wingdings" charset="2"/>
                  <a:buChar char="§"/>
                </a:pP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270" y="1825625"/>
                <a:ext cx="6141890" cy="4351338"/>
              </a:xfrm>
              <a:blipFill rotWithShape="0">
                <a:blip r:embed="rId4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22415" y="3490614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Belle, PRL 113</a:t>
            </a:r>
            <a:r>
              <a:rPr lang="zh-CN" altLang="en-US" dirty="0"/>
              <a:t> （</a:t>
            </a:r>
            <a:r>
              <a:rPr lang="en-US" altLang="zh-CN" dirty="0"/>
              <a:t>2014)</a:t>
            </a:r>
            <a:r>
              <a:rPr lang="en-US" dirty="0"/>
              <a:t>, 042002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2415" y="4241232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PRL 116</a:t>
            </a:r>
            <a:r>
              <a:rPr lang="zh-CN" altLang="en-US" dirty="0"/>
              <a:t>（</a:t>
            </a:r>
            <a:r>
              <a:rPr lang="en-US" altLang="zh-CN" dirty="0"/>
              <a:t>2016</a:t>
            </a:r>
            <a:r>
              <a:rPr lang="zh-CN" altLang="en-US" dirty="0"/>
              <a:t>）</a:t>
            </a:r>
            <a:r>
              <a:rPr lang="en-US" dirty="0"/>
              <a:t>, 052001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3659" y="2288788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PDG 2014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1487" y="5179917"/>
            <a:ext cx="433647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1487" y="2985930"/>
            <a:ext cx="4793674" cy="16631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032461" y="4808654"/>
            <a:ext cx="386194" cy="284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12244" y="5179918"/>
                <a:ext cx="4280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zh-CN" sz="2400" dirty="0"/>
                  <a:t>PDG 2016:</a:t>
                </a:r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6.35</m:t>
                    </m:r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±0.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3</m:t>
                    </m:r>
                    <m:r>
                      <a:rPr lang="en-US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3)%</m:t>
                    </m:r>
                  </m:oMath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44" y="5179918"/>
                <a:ext cx="428019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>
          <a:xfrm>
            <a:off x="7058888" y="1798349"/>
            <a:ext cx="47975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  </a:t>
            </a:r>
            <a:r>
              <a:rPr lang="en-US" dirty="0"/>
              <a:t>modes measured by BESIII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1403" y="2473454"/>
            <a:ext cx="5346700" cy="3505200"/>
          </a:xfrm>
          <a:prstGeom prst="rect">
            <a:avLst/>
          </a:prstGeom>
        </p:spPr>
      </p:pic>
      <p:sp>
        <p:nvSpPr>
          <p:cNvPr id="17" name="矩形 6"/>
          <p:cNvSpPr/>
          <p:nvPr/>
        </p:nvSpPr>
        <p:spPr bwMode="auto">
          <a:xfrm>
            <a:off x="6913416" y="3270074"/>
            <a:ext cx="5071593" cy="234395"/>
          </a:xfrm>
          <a:prstGeom prst="rect">
            <a:avLst/>
          </a:prstGeom>
          <a:noFill/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4"/>
              <p:cNvSpPr txBox="1">
                <a:spLocks noChangeArrowheads="1"/>
              </p:cNvSpPr>
              <p:nvPr/>
            </p:nvSpPr>
            <p:spPr bwMode="auto">
              <a:xfrm>
                <a:off x="2002312" y="6004626"/>
                <a:ext cx="974599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2200" dirty="0">
                    <a:solidFill>
                      <a:srgbClr val="FF0000"/>
                    </a:solidFill>
                  </a:rPr>
                  <a:t>PDG values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2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rgbClr val="FF0000"/>
                    </a:solidFill>
                  </a:rPr>
                  <a:t> decay BFs before 2016 version become obsolete</a:t>
                </a:r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2312" y="6004626"/>
                <a:ext cx="9745998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813" t="-8451" b="-295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907427" y="5748372"/>
            <a:ext cx="4915838" cy="2093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2538" y="60454"/>
            <a:ext cx="2496905" cy="17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u="sng" dirty="0"/>
                  <a:t>Recent progress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u="sng" dirty="0"/>
                  <a:t> Experiment: BESIII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5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21771" y="1473674"/>
            <a:ext cx="10148457" cy="503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Singly-</a:t>
            </a:r>
            <a:r>
              <a:rPr lang="en-US" dirty="0" err="1" smtClean="0"/>
              <a:t>Cabibbo</a:t>
            </a:r>
            <a:r>
              <a:rPr lang="en-US" dirty="0" smtClean="0"/>
              <a:t>-suppressed </a:t>
            </a:r>
            <a:r>
              <a:rPr lang="en-US" dirty="0"/>
              <a:t>decay has been measured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Neutral mode can be measured </a:t>
            </a:r>
          </a:p>
          <a:p>
            <a:endParaRPr lang="en-US" dirty="0"/>
          </a:p>
          <a:p>
            <a:r>
              <a:rPr lang="en-US" dirty="0"/>
              <a:t>The sensitivity of decay asymmetry will be </a:t>
            </a:r>
            <a:r>
              <a:rPr lang="en-US" dirty="0" smtClean="0"/>
              <a:t>improved</a:t>
            </a:r>
          </a:p>
          <a:p>
            <a:endParaRPr lang="en-US" dirty="0"/>
          </a:p>
          <a:p>
            <a:r>
              <a:rPr lang="en-US" altLang="zh-CN" dirty="0" smtClean="0"/>
              <a:t>More precise measurement of </a:t>
            </a:r>
            <a:r>
              <a:rPr lang="en-US" altLang="zh-CN" dirty="0" err="1" smtClean="0"/>
              <a:t>Cabibbo</a:t>
            </a:r>
            <a:r>
              <a:rPr lang="en-US" altLang="zh-CN" dirty="0" smtClean="0"/>
              <a:t>-favored process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335" y="1975570"/>
            <a:ext cx="7432963" cy="3887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922" y="2410490"/>
            <a:ext cx="3650671" cy="3812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10747" y="2456446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PRD 95</a:t>
            </a:r>
            <a:r>
              <a:rPr lang="zh-CN" altLang="en-US" dirty="0"/>
              <a:t>（</a:t>
            </a:r>
            <a:r>
              <a:rPr lang="en-US" altLang="zh-CN" dirty="0"/>
              <a:t>2017)</a:t>
            </a:r>
            <a:r>
              <a:rPr lang="en-US" dirty="0"/>
              <a:t>, 111102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10600" y="3499433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PRL 118</a:t>
            </a:r>
            <a:r>
              <a:rPr lang="zh-CN" altLang="en-US" dirty="0"/>
              <a:t>（</a:t>
            </a:r>
            <a:r>
              <a:rPr lang="en-US" altLang="zh-CN" dirty="0"/>
              <a:t>2016)</a:t>
            </a:r>
            <a:r>
              <a:rPr lang="en-US" dirty="0"/>
              <a:t>, 112001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54926" y="4413469"/>
                <a:ext cx="5293844" cy="466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4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</a:rPr>
                        <m:t>∼10%,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  <m:t>   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charset="0"/>
                            </a:rPr>
                            <m:t>𝛼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4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charset="0"/>
                        </a:rPr>
                        <m:t>∼(19−66)%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926" y="4413469"/>
                <a:ext cx="5293844" cy="466410"/>
              </a:xfrm>
              <a:prstGeom prst="rect">
                <a:avLst/>
              </a:prstGeom>
              <a:blipFill rotWithShape="0">
                <a:blip r:embed="rId5"/>
                <a:stretch>
                  <a:fillRect t="-101299" b="-1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299766" y="4772261"/>
            <a:ext cx="769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Wang, R.-G. Ping, L. Li, X.-R. </a:t>
            </a:r>
            <a:r>
              <a:rPr lang="en-US" dirty="0" err="1"/>
              <a:t>Lyu</a:t>
            </a:r>
            <a:r>
              <a:rPr lang="en-US" dirty="0"/>
              <a:t>, Y.-H. Zheng , Chin. Phys. C 41 (2017) 023106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822" y="3511584"/>
            <a:ext cx="6710794" cy="334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327" y="5617065"/>
            <a:ext cx="4942878" cy="3326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60177" y="5630582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</a:t>
            </a:r>
            <a:r>
              <a:rPr lang="en-US" dirty="0" smtClean="0"/>
              <a:t>PLB 783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2018)</a:t>
            </a:r>
            <a:r>
              <a:rPr lang="en-US" dirty="0" smtClean="0"/>
              <a:t>, 200-206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7866" y="5963509"/>
            <a:ext cx="5145236" cy="3183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56875" y="6243636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BESIII, </a:t>
            </a:r>
            <a:r>
              <a:rPr lang="en-US" dirty="0" smtClean="0"/>
              <a:t>1811.08028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7866" y="6316049"/>
            <a:ext cx="4696802" cy="3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u="sng" dirty="0" smtClean="0"/>
                  <a:t>Recent progress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u="sng" smtClean="0">
                            <a:latin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u="sng" dirty="0"/>
                  <a:t> Experiment: </a:t>
                </a:r>
                <a:r>
                  <a:rPr lang="en-US" u="sng" dirty="0" smtClean="0"/>
                  <a:t>Belle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021771" y="1473674"/>
                <a:ext cx="10148457" cy="5030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First measurement of branching fraction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Λ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altLang="zh-CN" dirty="0" smtClean="0"/>
                  <a:t>First measurement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</a:rPr>
                          <m:t>Ξ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71" y="1473674"/>
                <a:ext cx="10148457" cy="5030787"/>
              </a:xfrm>
              <a:prstGeom prst="rect">
                <a:avLst/>
              </a:prstGeom>
              <a:blipFill rotWithShape="0">
                <a:blip r:embed="rId3"/>
                <a:stretch>
                  <a:fillRect l="-1082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840932" y="4454484"/>
            <a:ext cx="3539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Belle, 1811.09738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698" y="2107526"/>
            <a:ext cx="8647502" cy="393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698" y="3776238"/>
            <a:ext cx="7925758" cy="3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Methodology </a:t>
            </a:r>
            <a:r>
              <a:rPr lang="en-US" u="sng" dirty="0" smtClean="0"/>
              <a:t>for theoretical study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Hadron level: SU(3) approach</a:t>
            </a:r>
          </a:p>
          <a:p>
            <a:pPr lvl="1"/>
            <a:r>
              <a:rPr lang="en-US" altLang="zh-TW" dirty="0" smtClean="0"/>
              <a:t>Irreducible </a:t>
            </a:r>
            <a:r>
              <a:rPr lang="en-US" altLang="zh-TW" dirty="0" err="1" smtClean="0"/>
              <a:t>representaion</a:t>
            </a:r>
            <a:r>
              <a:rPr lang="en-US" altLang="zh-TW" dirty="0" smtClean="0"/>
              <a:t> amplitude  (IRA)  (</a:t>
            </a:r>
            <a:r>
              <a:rPr lang="en-US" altLang="zh-TW" dirty="0" err="1" smtClean="0"/>
              <a:t>Geng</a:t>
            </a:r>
            <a:r>
              <a:rPr lang="en-US" altLang="zh-TW" dirty="0" smtClean="0"/>
              <a:t>, Hsiao et. al. and Lu, Wang, Yu et. al.)</a:t>
            </a:r>
          </a:p>
          <a:p>
            <a:pPr lvl="1"/>
            <a:r>
              <a:rPr lang="en-US" altLang="zh-TW" dirty="0" smtClean="0"/>
              <a:t>Topological diagram amplitude (TDA) (He, Wang et. al.)</a:t>
            </a:r>
          </a:p>
          <a:p>
            <a:pPr lvl="1"/>
            <a:endParaRPr lang="en-US" altLang="zh-TW" dirty="0"/>
          </a:p>
          <a:p>
            <a:r>
              <a:rPr lang="en-US" dirty="0" smtClean="0"/>
              <a:t>Quark level: dynamics is involved </a:t>
            </a:r>
          </a:p>
          <a:p>
            <a:pPr lvl="1"/>
            <a:r>
              <a:rPr lang="en-US" dirty="0" smtClean="0"/>
              <a:t>Pole model : </a:t>
            </a:r>
            <a:r>
              <a:rPr lang="en-US" altLang="zh-TW" dirty="0"/>
              <a:t> </a:t>
            </a:r>
            <a:r>
              <a:rPr lang="en-US" altLang="zh-TW" dirty="0" smtClean="0"/>
              <a:t>(Cheng, Xu)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Hadronic</a:t>
            </a:r>
            <a:r>
              <a:rPr lang="en-US" u="sng" dirty="0"/>
              <a:t> weak decay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Diagrammatic scheme </a:t>
            </a:r>
            <a:r>
              <a:rPr lang="en-US" altLang="zh-TW" dirty="0"/>
              <a:t>(Chau, Cheng, Tseng; </a:t>
            </a:r>
            <a:r>
              <a:rPr lang="en-US" altLang="zh-TW" dirty="0" err="1"/>
              <a:t>Kohara</a:t>
            </a:r>
            <a:r>
              <a:rPr lang="en-US" altLang="zh-TW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5C2E3-A2B8-2844-8BEC-7C585C2BBEBE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9" descr="Q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07" y="2459071"/>
            <a:ext cx="47482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176105" y="3168421"/>
            <a:ext cx="3686469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800" dirty="0"/>
              <a:t> </a:t>
            </a:r>
            <a:r>
              <a:rPr lang="en-US" altLang="zh-TW" sz="1800" dirty="0">
                <a:latin typeface="+mn-lt"/>
              </a:rPr>
              <a:t>Two distinct internal W emission diagrams, three different W exchange </a:t>
            </a:r>
            <a:r>
              <a:rPr lang="en-US" altLang="zh-TW" sz="1800" dirty="0" smtClean="0">
                <a:latin typeface="+mn-lt"/>
              </a:rPr>
              <a:t>diagrams</a:t>
            </a:r>
            <a:endParaRPr lang="en-US" altLang="zh-TW" sz="18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800" dirty="0">
                <a:latin typeface="+mn-lt"/>
              </a:rPr>
              <a:t>  Need information of decay asymmetry to extract s-wave and p-wave amplitudes separately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63" y="2865843"/>
            <a:ext cx="173518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Factorizable</a:t>
            </a:r>
            <a:r>
              <a:rPr lang="en-US" sz="2400" dirty="0" smtClean="0"/>
              <a:t> contribution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6463" y="4645748"/>
            <a:ext cx="234026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Non-</a:t>
            </a:r>
            <a:r>
              <a:rPr lang="en-US" sz="2400" dirty="0" err="1" smtClean="0"/>
              <a:t>Factorizable</a:t>
            </a:r>
            <a:r>
              <a:rPr lang="en-US" sz="2400" dirty="0" smtClean="0"/>
              <a:t> contribution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29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45202</TotalTime>
  <Words>851</Words>
  <Application>Microsoft Macintosh PowerPoint</Application>
  <PresentationFormat>Widescreen</PresentationFormat>
  <Paragraphs>267</Paragraphs>
  <Slides>31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Abadi MT Condensed Extra Bold</vt:lpstr>
      <vt:lpstr>Bookman Old Style</vt:lpstr>
      <vt:lpstr>Calibri</vt:lpstr>
      <vt:lpstr>Calibri Light</vt:lpstr>
      <vt:lpstr>Cambria Math</vt:lpstr>
      <vt:lpstr>Courier New</vt:lpstr>
      <vt:lpstr>DengXian</vt:lpstr>
      <vt:lpstr>DengXian Light</vt:lpstr>
      <vt:lpstr>Mangal</vt:lpstr>
      <vt:lpstr>Monaco</vt:lpstr>
      <vt:lpstr>PMingLiU</vt:lpstr>
      <vt:lpstr>Symbol</vt:lpstr>
      <vt:lpstr>Wingdings</vt:lpstr>
      <vt:lpstr>新細明體</vt:lpstr>
      <vt:lpstr>Arial</vt:lpstr>
      <vt:lpstr>Office Theme</vt:lpstr>
      <vt:lpstr>方程式</vt:lpstr>
      <vt:lpstr>Non-leptonic  Weak Decays of Charmed Baryons</vt:lpstr>
      <vt:lpstr>Outline</vt:lpstr>
      <vt:lpstr>Introduction</vt:lpstr>
      <vt:lpstr>Progress in doubly charmed baryons</vt:lpstr>
      <vt:lpstr>Recent progress in Λ_c^+ Experiment</vt:lpstr>
      <vt:lpstr>Recent progress in Λ_c^+ Experiment: BESIII</vt:lpstr>
      <vt:lpstr>Recent progress in Ξ_c Experiment: Belle</vt:lpstr>
      <vt:lpstr>Methodology for theoretical study</vt:lpstr>
      <vt:lpstr>Hadronic weak decay theory</vt:lpstr>
      <vt:lpstr>Fac. vs. NF. contribution</vt:lpstr>
      <vt:lpstr>BF of Cabbibo-favored decays in 1990s</vt:lpstr>
      <vt:lpstr>Decay asymmetry α of Cabbibo-favored decays in 1990s</vt:lpstr>
      <vt:lpstr>SCS Λ_c^+ decay: Λ_c^+→BP</vt:lpstr>
      <vt:lpstr>An example: Λ_c^+→pπ^0</vt:lpstr>
      <vt:lpstr>An example: Λ_c^+→pπ^0</vt:lpstr>
      <vt:lpstr>Factorizable contribution</vt:lpstr>
      <vt:lpstr>The issue about effective N </vt:lpstr>
      <vt:lpstr>Factorizable contribution</vt:lpstr>
      <vt:lpstr>Non-factorizable contribution: Pole model</vt:lpstr>
      <vt:lpstr>Non-factorizable contribution: Pole model</vt:lpstr>
      <vt:lpstr>Current Algebra Approach</vt:lpstr>
      <vt:lpstr> s-wave, p-wave contribution </vt:lpstr>
      <vt:lpstr>Baryon Matrix element: MIT bag model calculation</vt:lpstr>
      <vt:lpstr>Strong coupling: MIT bag model calculation </vt:lpstr>
      <vt:lpstr>Results and Discussion</vt:lpstr>
      <vt:lpstr>Numerical results:Λ_c^+</vt:lpstr>
      <vt:lpstr>Λ_c^+→pπ^0, pη</vt:lpstr>
      <vt:lpstr>Numerical results:〖 Ξ〗_cc^(++)</vt:lpstr>
      <vt:lpstr>PowerPoint Presentation</vt:lpstr>
      <vt:lpstr>Numerical results:Ξ_c^0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Hadronic Weak Decay of Λ_c^+</dc:title>
  <dc:creator>Fanrong Xu</dc:creator>
  <cp:lastModifiedBy>Microsoft Office User</cp:lastModifiedBy>
  <cp:revision>248</cp:revision>
  <cp:lastPrinted>2018-04-01T04:08:55Z</cp:lastPrinted>
  <dcterms:created xsi:type="dcterms:W3CDTF">2018-03-08T16:51:47Z</dcterms:created>
  <dcterms:modified xsi:type="dcterms:W3CDTF">2018-12-28T17:15:44Z</dcterms:modified>
</cp:coreProperties>
</file>